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96" r:id="rId4"/>
    <p:sldId id="309" r:id="rId5"/>
    <p:sldId id="300" r:id="rId6"/>
    <p:sldId id="301" r:id="rId7"/>
    <p:sldId id="310" r:id="rId8"/>
    <p:sldId id="297" r:id="rId9"/>
    <p:sldId id="298" r:id="rId10"/>
    <p:sldId id="311" r:id="rId11"/>
    <p:sldId id="313" r:id="rId12"/>
    <p:sldId id="302" r:id="rId13"/>
    <p:sldId id="303" r:id="rId14"/>
    <p:sldId id="299" r:id="rId15"/>
    <p:sldId id="312" r:id="rId16"/>
    <p:sldId id="314" r:id="rId17"/>
    <p:sldId id="304" r:id="rId18"/>
    <p:sldId id="305" r:id="rId19"/>
    <p:sldId id="307" r:id="rId20"/>
    <p:sldId id="308" r:id="rId21"/>
    <p:sldId id="315" r:id="rId22"/>
    <p:sldId id="316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4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eorie-grafu.cz/procvicovani/vahy-a-zavazi.php" TargetMode="External"/><Relationship Id="rId2" Type="http://schemas.openxmlformats.org/officeDocument/2006/relationships/hyperlink" Target="http://office.microsoft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JEDNODUCHÉ STROJE</a:t>
            </a:r>
            <a:br>
              <a:rPr lang="cs-CZ" dirty="0" smtClean="0"/>
            </a:br>
            <a:r>
              <a:rPr lang="cs-CZ" dirty="0" smtClean="0"/>
              <a:t>PÁKA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3923" y="1052736"/>
            <a:ext cx="8229600" cy="604664"/>
          </a:xfr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 smtClean="0"/>
              <a:t>Síly působí na jedné straně od osy otáčení. </a:t>
            </a:r>
            <a:endParaRPr lang="cs-CZ" sz="2800" dirty="0"/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667575" y="2655647"/>
            <a:ext cx="6264696" cy="151216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vnoramenný trojúhelník 4"/>
          <p:cNvSpPr/>
          <p:nvPr/>
        </p:nvSpPr>
        <p:spPr>
          <a:xfrm>
            <a:off x="333164" y="4200554"/>
            <a:ext cx="668822" cy="52150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6"/>
          <p:cNvCxnSpPr/>
          <p:nvPr/>
        </p:nvCxnSpPr>
        <p:spPr>
          <a:xfrm>
            <a:off x="417937" y="3387579"/>
            <a:ext cx="589667" cy="18618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932271" y="2619301"/>
            <a:ext cx="216024" cy="86409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H="1" flipV="1">
            <a:off x="2719803" y="1770873"/>
            <a:ext cx="432048" cy="1804182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578405" y="3168293"/>
            <a:ext cx="2499174" cy="614446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855961" y="3168292"/>
            <a:ext cx="6227953" cy="15192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 rot="20772274">
            <a:off x="1486850" y="2877163"/>
            <a:ext cx="464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r´</a:t>
            </a:r>
            <a:endParaRPr lang="cs-CZ" sz="2400" b="1" dirty="0"/>
          </a:p>
        </p:txBody>
      </p:sp>
      <p:sp>
        <p:nvSpPr>
          <p:cNvPr id="14" name="TextovéPole 13"/>
          <p:cNvSpPr txBox="1"/>
          <p:nvPr/>
        </p:nvSpPr>
        <p:spPr>
          <a:xfrm rot="20704159">
            <a:off x="3591098" y="3503556"/>
            <a:ext cx="339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r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2950929" y="2157636"/>
            <a:ext cx="5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F´</a:t>
            </a:r>
            <a:endParaRPr lang="cs-CZ" sz="24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276942" y="3156747"/>
            <a:ext cx="27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23" name="Zástupný symbol pro obsah 2"/>
          <p:cNvSpPr txBox="1">
            <a:spLocks/>
          </p:cNvSpPr>
          <p:nvPr/>
        </p:nvSpPr>
        <p:spPr>
          <a:xfrm>
            <a:off x="3799923" y="4329284"/>
            <a:ext cx="4464496" cy="158567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 smtClean="0"/>
              <a:t>Páka je v rovnováze, když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se momenty obou sil rovnají 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= F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´·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r´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241453" y="3782739"/>
            <a:ext cx="457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O</a:t>
            </a:r>
            <a:endParaRPr lang="cs-CZ" sz="3200" dirty="0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cs-CZ" sz="3200" u="sng" dirty="0" smtClean="0"/>
              <a:t>Páka jednozvratná</a:t>
            </a:r>
            <a:endParaRPr lang="cs-CZ" sz="3200" u="sng" dirty="0"/>
          </a:p>
        </p:txBody>
      </p:sp>
    </p:spTree>
    <p:extLst>
      <p:ext uri="{BB962C8B-B14F-4D97-AF65-F5344CB8AC3E}">
        <p14:creationId xmlns:p14="http://schemas.microsoft.com/office/powerpoint/2010/main" val="61710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obsah 2"/>
          <p:cNvSpPr txBox="1">
            <a:spLocks/>
          </p:cNvSpPr>
          <p:nvPr/>
        </p:nvSpPr>
        <p:spPr>
          <a:xfrm>
            <a:off x="3003814" y="4365104"/>
            <a:ext cx="5506719" cy="229857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F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r = F´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r´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F </a:t>
            </a:r>
            <a:r>
              <a:rPr lang="cs-CZ" sz="3600" b="1" dirty="0">
                <a:solidFill>
                  <a:schemeClr val="tx1"/>
                </a:solidFill>
              </a:rPr>
              <a:t>·</a:t>
            </a:r>
            <a:r>
              <a:rPr lang="cs-CZ" sz="3600" b="1" dirty="0" smtClean="0">
                <a:solidFill>
                  <a:schemeClr val="tx1"/>
                </a:solidFill>
              </a:rPr>
              <a:t> </a:t>
            </a:r>
            <a:r>
              <a:rPr lang="cs-CZ" sz="3600" b="1" dirty="0" smtClean="0">
                <a:solidFill>
                  <a:schemeClr val="tx1"/>
                </a:solidFill>
              </a:rPr>
              <a:t>120 = 210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40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                       F = (210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40) : 120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     F = 70 N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l"/>
            <a:r>
              <a:rPr lang="cs-CZ" sz="2800" dirty="0" smtClean="0"/>
              <a:t>Vypočítej, jak velkou silou udržíme těleso pomocí páky na obrázku  v </a:t>
            </a:r>
            <a:r>
              <a:rPr lang="cs-CZ" sz="2800" dirty="0" smtClean="0"/>
              <a:t>rovnováze.</a:t>
            </a:r>
            <a:endParaRPr lang="cs-CZ" sz="2800" dirty="0"/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1569074" y="1870487"/>
            <a:ext cx="6388274" cy="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vnoramenný trojúhelník 4"/>
          <p:cNvSpPr/>
          <p:nvPr/>
        </p:nvSpPr>
        <p:spPr>
          <a:xfrm>
            <a:off x="1239917" y="1892076"/>
            <a:ext cx="668822" cy="52150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5"/>
          <p:cNvCxnSpPr/>
          <p:nvPr/>
        </p:nvCxnSpPr>
        <p:spPr>
          <a:xfrm>
            <a:off x="1569073" y="1087429"/>
            <a:ext cx="1" cy="18618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H="1" flipV="1">
            <a:off x="7957348" y="1041463"/>
            <a:ext cx="1" cy="848428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1574328" y="1408822"/>
            <a:ext cx="6383020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2003391" y="2072532"/>
            <a:ext cx="110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40 cm</a:t>
            </a:r>
            <a:endParaRPr lang="cs-CZ" sz="2400" b="1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419872" y="3895692"/>
            <a:ext cx="80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F´</a:t>
            </a:r>
            <a:endParaRPr lang="cs-CZ" sz="3600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730565" y="3503366"/>
            <a:ext cx="2322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F´ = m . g</a:t>
            </a:r>
          </a:p>
          <a:p>
            <a:r>
              <a:rPr lang="cs-CZ" sz="2800" b="1" dirty="0" smtClean="0"/>
              <a:t>F´ = 21 </a:t>
            </a:r>
            <a:r>
              <a:rPr lang="cs-CZ" sz="2800" b="1" dirty="0" smtClean="0"/>
              <a:t>· </a:t>
            </a:r>
            <a:r>
              <a:rPr lang="cs-CZ" sz="2800" b="1" dirty="0" smtClean="0"/>
              <a:t>10</a:t>
            </a:r>
          </a:p>
          <a:p>
            <a:r>
              <a:rPr lang="cs-CZ" sz="2800" b="1" dirty="0" smtClean="0"/>
              <a:t>F´ = 210 N</a:t>
            </a:r>
            <a:endParaRPr lang="cs-CZ" sz="28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1111898" y="1215801"/>
            <a:ext cx="457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O</a:t>
            </a:r>
            <a:endParaRPr lang="cs-CZ" sz="3200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7995890" y="1234844"/>
            <a:ext cx="5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F</a:t>
            </a:r>
            <a:endParaRPr lang="cs-CZ" sz="3200" b="1" dirty="0"/>
          </a:p>
        </p:txBody>
      </p:sp>
      <p:sp>
        <p:nvSpPr>
          <p:cNvPr id="37" name="Ovál 36"/>
          <p:cNvSpPr/>
          <p:nvPr/>
        </p:nvSpPr>
        <p:spPr>
          <a:xfrm>
            <a:off x="3072324" y="2146821"/>
            <a:ext cx="1742251" cy="17422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/>
              <a:t>21 kg</a:t>
            </a:r>
            <a:endParaRPr lang="cs-CZ" sz="3200" dirty="0"/>
          </a:p>
        </p:txBody>
      </p:sp>
      <p:cxnSp>
        <p:nvCxnSpPr>
          <p:cNvPr id="38" name="Přímá spojnice 37"/>
          <p:cNvCxnSpPr/>
          <p:nvPr/>
        </p:nvCxnSpPr>
        <p:spPr>
          <a:xfrm flipV="1">
            <a:off x="3943449" y="1889891"/>
            <a:ext cx="0" cy="25693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3943449" y="1870487"/>
            <a:ext cx="0" cy="2638944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1569073" y="2534197"/>
            <a:ext cx="2374376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ovéPole 45"/>
          <p:cNvSpPr txBox="1"/>
          <p:nvPr/>
        </p:nvSpPr>
        <p:spPr>
          <a:xfrm>
            <a:off x="4528749" y="947157"/>
            <a:ext cx="110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1,2 m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91363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Jednozvratná páka v praxi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Jednozvratná páka je ukryta a využívána k zvětšení účinku síly např. v těchto tělesech:</a:t>
            </a:r>
          </a:p>
          <a:p>
            <a:r>
              <a:rPr lang="cs-CZ" dirty="0" smtClean="0"/>
              <a:t>stavební kolečka </a:t>
            </a:r>
          </a:p>
          <a:p>
            <a:r>
              <a:rPr lang="cs-CZ" dirty="0" smtClean="0"/>
              <a:t>otvírák na láhve s korunkou (pivní)</a:t>
            </a:r>
          </a:p>
          <a:p>
            <a:r>
              <a:rPr lang="cs-CZ" dirty="0" smtClean="0"/>
              <a:t>louskáček na ořechy</a:t>
            </a:r>
          </a:p>
          <a:p>
            <a:r>
              <a:rPr lang="cs-CZ" dirty="0" smtClean="0"/>
              <a:t>otvírání víčka plechovky šroubovákem</a:t>
            </a:r>
          </a:p>
          <a:p>
            <a:r>
              <a:rPr lang="cs-CZ" dirty="0" smtClean="0"/>
              <a:t>nadzvednutí skříně pomocí pevné tyče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899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vecheta\AppData\Local\Microsoft\Windows\Temporary Internet Files\Content.IE5\44N9YFVT\MC90044128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55" y="439097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rvecheta\AppData\Local\Microsoft\Windows\Temporary Internet Files\Content.IE5\MB9SW9SX\MC900330930[1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6891">
            <a:off x="2698276" y="3817699"/>
            <a:ext cx="2058725" cy="262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rvecheta\AppData\Local\Microsoft\Windows\Temporary Internet Files\Content.IE5\BPSPLVC2\MC90036180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34" y="729569"/>
            <a:ext cx="3151930" cy="288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Přímá spojnice se šipkou 7"/>
          <p:cNvCxnSpPr/>
          <p:nvPr/>
        </p:nvCxnSpPr>
        <p:spPr>
          <a:xfrm>
            <a:off x="7164288" y="2997651"/>
            <a:ext cx="0" cy="2267553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683568" y="1666902"/>
            <a:ext cx="360040" cy="576064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H="1" flipV="1">
            <a:off x="1577453" y="2744924"/>
            <a:ext cx="387834" cy="505455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2617201" y="1954934"/>
            <a:ext cx="747873" cy="936803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>
            <a:off x="1358475" y="439097"/>
            <a:ext cx="747873" cy="936803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 flipV="1">
            <a:off x="5220072" y="836712"/>
            <a:ext cx="0" cy="830190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3229292" y="584332"/>
            <a:ext cx="46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</a:t>
            </a:r>
          </a:p>
        </p:txBody>
      </p:sp>
      <p:sp>
        <p:nvSpPr>
          <p:cNvPr id="20" name="TextovéPole 19"/>
          <p:cNvSpPr txBox="1"/>
          <p:nvPr/>
        </p:nvSpPr>
        <p:spPr>
          <a:xfrm>
            <a:off x="8307002" y="2997651"/>
            <a:ext cx="46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</a:t>
            </a:r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4951775" y="4528691"/>
            <a:ext cx="0" cy="830190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>
            <a:off x="2991138" y="4889453"/>
            <a:ext cx="0" cy="1435281"/>
          </a:xfrm>
          <a:prstGeom prst="straightConnector1">
            <a:avLst/>
          </a:prstGeom>
          <a:ln w="1016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1963595" y="3501008"/>
            <a:ext cx="1027543" cy="2268601"/>
          </a:xfrm>
          <a:prstGeom prst="line">
            <a:avLst/>
          </a:prstGeom>
          <a:ln w="635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/>
          <p:cNvSpPr txBox="1"/>
          <p:nvPr/>
        </p:nvSpPr>
        <p:spPr>
          <a:xfrm>
            <a:off x="1501229" y="5446442"/>
            <a:ext cx="46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</a:t>
            </a:r>
          </a:p>
        </p:txBody>
      </p:sp>
      <p:sp>
        <p:nvSpPr>
          <p:cNvPr id="30" name="Plus 29"/>
          <p:cNvSpPr/>
          <p:nvPr/>
        </p:nvSpPr>
        <p:spPr>
          <a:xfrm flipH="1">
            <a:off x="8054974" y="3501008"/>
            <a:ext cx="504056" cy="577282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5619549" y="5992187"/>
            <a:ext cx="2958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http://office.microsoft.com</a:t>
            </a:r>
          </a:p>
        </p:txBody>
      </p:sp>
    </p:spTree>
    <p:extLst>
      <p:ext uri="{BB962C8B-B14F-4D97-AF65-F5344CB8AC3E}">
        <p14:creationId xmlns:p14="http://schemas.microsoft.com/office/powerpoint/2010/main" val="180894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Páka dvojzvratná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3016" y="1600759"/>
            <a:ext cx="8229600" cy="8640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je páka, na kterou působí síly na obou stranách od osy otáčení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612297" y="3325357"/>
            <a:ext cx="6264696" cy="151216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vnoramenný trojúhelník 5"/>
          <p:cNvSpPr/>
          <p:nvPr/>
        </p:nvSpPr>
        <p:spPr>
          <a:xfrm>
            <a:off x="2412497" y="4387074"/>
            <a:ext cx="432048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" name="Přímá spojnice 7"/>
          <p:cNvCxnSpPr/>
          <p:nvPr/>
        </p:nvCxnSpPr>
        <p:spPr>
          <a:xfrm>
            <a:off x="6660969" y="2464855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433016" y="4024121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412497" y="3522978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6876993" y="3316438"/>
            <a:ext cx="216024" cy="86409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655170" y="4837525"/>
            <a:ext cx="461183" cy="1872208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2520509" y="2893309"/>
            <a:ext cx="4248472" cy="106171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V="1">
            <a:off x="541028" y="3964691"/>
            <a:ext cx="1979481" cy="49147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 rot="20772274">
            <a:off x="996644" y="3793289"/>
            <a:ext cx="445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r´</a:t>
            </a:r>
            <a:endParaRPr lang="cs-CZ" sz="2400" b="1" dirty="0"/>
          </a:p>
        </p:txBody>
      </p:sp>
      <p:sp>
        <p:nvSpPr>
          <p:cNvPr id="25" name="TextovéPole 24"/>
          <p:cNvSpPr txBox="1"/>
          <p:nvPr/>
        </p:nvSpPr>
        <p:spPr>
          <a:xfrm rot="20704159">
            <a:off x="3400239" y="3234803"/>
            <a:ext cx="46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</a:t>
            </a:r>
            <a:endParaRPr lang="cs-CZ" sz="2400" b="1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993773" y="4764281"/>
            <a:ext cx="7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F´</a:t>
            </a:r>
            <a:endParaRPr lang="cs-CZ" sz="2400" b="1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7093017" y="3465635"/>
            <a:ext cx="7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2520509" y="3788660"/>
            <a:ext cx="46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</a:t>
            </a:r>
          </a:p>
        </p:txBody>
      </p:sp>
      <p:sp>
        <p:nvSpPr>
          <p:cNvPr id="35" name="Zástupný symbol pro obsah 2"/>
          <p:cNvSpPr txBox="1">
            <a:spLocks/>
          </p:cNvSpPr>
          <p:nvPr/>
        </p:nvSpPr>
        <p:spPr>
          <a:xfrm>
            <a:off x="4283968" y="4764281"/>
            <a:ext cx="4464496" cy="15856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 smtClean="0"/>
              <a:t>Páka je v rovnováze, když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se momenty obou sil rovnají 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= F´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r´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857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3016" y="548681"/>
            <a:ext cx="8229600" cy="1656184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u="sng" dirty="0" smtClean="0"/>
              <a:t>Páka </a:t>
            </a:r>
            <a:r>
              <a:rPr lang="cs-CZ" b="1" u="sng" dirty="0"/>
              <a:t>dvojzvratná</a:t>
            </a:r>
          </a:p>
          <a:p>
            <a:pPr marL="0" indent="0">
              <a:buNone/>
            </a:pPr>
            <a:r>
              <a:rPr lang="cs-CZ" dirty="0" smtClean="0"/>
              <a:t>je páka, na kterou působí síly na obou stranách od osy otáčení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504285" y="2553115"/>
            <a:ext cx="6264696" cy="151216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vnoramenný trojúhelník 5"/>
          <p:cNvSpPr/>
          <p:nvPr/>
        </p:nvSpPr>
        <p:spPr>
          <a:xfrm>
            <a:off x="2304485" y="3614832"/>
            <a:ext cx="432048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" name="Přímá spojnice 7"/>
          <p:cNvCxnSpPr/>
          <p:nvPr/>
        </p:nvCxnSpPr>
        <p:spPr>
          <a:xfrm>
            <a:off x="6552957" y="1692613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325004" y="3251879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304485" y="2750736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6768981" y="2544196"/>
            <a:ext cx="216024" cy="86409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547158" y="4065283"/>
            <a:ext cx="461183" cy="1872208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2412497" y="2121067"/>
            <a:ext cx="4248472" cy="106171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V="1">
            <a:off x="433016" y="3192449"/>
            <a:ext cx="1979481" cy="49147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 rot="20772274">
            <a:off x="888632" y="3021047"/>
            <a:ext cx="445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r´</a:t>
            </a:r>
            <a:endParaRPr lang="cs-CZ" sz="2400" b="1" dirty="0"/>
          </a:p>
        </p:txBody>
      </p:sp>
      <p:sp>
        <p:nvSpPr>
          <p:cNvPr id="25" name="TextovéPole 24"/>
          <p:cNvSpPr txBox="1"/>
          <p:nvPr/>
        </p:nvSpPr>
        <p:spPr>
          <a:xfrm rot="20704159">
            <a:off x="3292227" y="2462561"/>
            <a:ext cx="46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</a:t>
            </a:r>
            <a:endParaRPr lang="cs-CZ" sz="2400" b="1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885761" y="3992039"/>
            <a:ext cx="7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F´</a:t>
            </a:r>
            <a:endParaRPr lang="cs-CZ" sz="2400" b="1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6985005" y="2693393"/>
            <a:ext cx="7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2412497" y="3016418"/>
            <a:ext cx="46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</a:t>
            </a:r>
          </a:p>
        </p:txBody>
      </p:sp>
      <p:sp>
        <p:nvSpPr>
          <p:cNvPr id="35" name="Zástupný symbol pro obsah 2"/>
          <p:cNvSpPr txBox="1">
            <a:spLocks/>
          </p:cNvSpPr>
          <p:nvPr/>
        </p:nvSpPr>
        <p:spPr>
          <a:xfrm>
            <a:off x="4175956" y="3992039"/>
            <a:ext cx="4464496" cy="158567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 smtClean="0"/>
              <a:t>Páka je v rovnováze, když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se momenty obou sil rovnají 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= F´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r´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392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obsah 2"/>
          <p:cNvSpPr txBox="1">
            <a:spLocks/>
          </p:cNvSpPr>
          <p:nvPr/>
        </p:nvSpPr>
        <p:spPr>
          <a:xfrm>
            <a:off x="1775389" y="3559057"/>
            <a:ext cx="5506719" cy="229857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F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r = F´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r´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    F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1,5 = 500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0.30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                       F = (500 </a:t>
            </a:r>
            <a:r>
              <a:rPr lang="cs-CZ" sz="3600" b="1" dirty="0" smtClean="0">
                <a:solidFill>
                  <a:schemeClr val="tx1"/>
                </a:solidFill>
              </a:rPr>
              <a:t>· </a:t>
            </a:r>
            <a:r>
              <a:rPr lang="cs-CZ" sz="3600" b="1" dirty="0" smtClean="0">
                <a:solidFill>
                  <a:schemeClr val="tx1"/>
                </a:solidFill>
              </a:rPr>
              <a:t>0,30) : 1,5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     F = 100 N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l"/>
            <a:r>
              <a:rPr lang="cs-CZ" sz="2800" dirty="0" smtClean="0"/>
              <a:t>Vypočítej, jak velkou silou udržíme těleso pomocí páky na obrázku  v </a:t>
            </a:r>
            <a:r>
              <a:rPr lang="cs-CZ" sz="2800" dirty="0" smtClean="0"/>
              <a:t>rovnováze.</a:t>
            </a:r>
            <a:endParaRPr lang="cs-CZ" sz="2800" dirty="0"/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1569074" y="1870487"/>
            <a:ext cx="6388274" cy="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vnoramenný trojúhelník 4"/>
          <p:cNvSpPr/>
          <p:nvPr/>
        </p:nvSpPr>
        <p:spPr>
          <a:xfrm>
            <a:off x="6417399" y="1924259"/>
            <a:ext cx="668822" cy="52150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5"/>
          <p:cNvCxnSpPr>
            <a:endCxn id="5" idx="0"/>
          </p:cNvCxnSpPr>
          <p:nvPr/>
        </p:nvCxnSpPr>
        <p:spPr>
          <a:xfrm>
            <a:off x="6751810" y="1154582"/>
            <a:ext cx="0" cy="7696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574328" y="1822551"/>
            <a:ext cx="1" cy="809344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V="1">
            <a:off x="1574328" y="1408821"/>
            <a:ext cx="5177482" cy="1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6802823" y="947156"/>
            <a:ext cx="110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3</a:t>
            </a:r>
            <a:r>
              <a:rPr lang="cs-CZ" sz="2400" b="1" dirty="0" smtClean="0"/>
              <a:t>0 cm</a:t>
            </a:r>
            <a:endParaRPr lang="cs-CZ" sz="2400" b="1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8061269" y="3914452"/>
            <a:ext cx="80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F´</a:t>
            </a:r>
            <a:endParaRPr lang="cs-CZ" sz="3600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730565" y="3503366"/>
            <a:ext cx="2322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F´ = m </a:t>
            </a:r>
            <a:r>
              <a:rPr lang="cs-CZ" sz="2800" b="1" dirty="0" smtClean="0"/>
              <a:t>· </a:t>
            </a:r>
            <a:r>
              <a:rPr lang="cs-CZ" sz="2800" b="1" dirty="0" smtClean="0"/>
              <a:t>g</a:t>
            </a:r>
          </a:p>
          <a:p>
            <a:r>
              <a:rPr lang="cs-CZ" sz="2800" b="1" dirty="0" smtClean="0"/>
              <a:t>F´ = 50 </a:t>
            </a:r>
            <a:r>
              <a:rPr lang="cs-CZ" sz="2800" b="1" dirty="0" smtClean="0"/>
              <a:t>· </a:t>
            </a:r>
            <a:r>
              <a:rPr lang="cs-CZ" sz="2800" b="1" dirty="0" smtClean="0"/>
              <a:t>10</a:t>
            </a:r>
          </a:p>
          <a:p>
            <a:r>
              <a:rPr lang="cs-CZ" sz="2800" b="1" dirty="0" smtClean="0"/>
              <a:t>F´ = 500 N</a:t>
            </a:r>
            <a:endParaRPr lang="cs-CZ" sz="28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5757173" y="654769"/>
            <a:ext cx="457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O</a:t>
            </a:r>
            <a:endParaRPr lang="cs-CZ" sz="3200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1634375" y="1935970"/>
            <a:ext cx="5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F</a:t>
            </a:r>
            <a:endParaRPr lang="cs-CZ" sz="3200" b="1" dirty="0"/>
          </a:p>
        </p:txBody>
      </p:sp>
      <p:sp>
        <p:nvSpPr>
          <p:cNvPr id="37" name="Ovál 36"/>
          <p:cNvSpPr/>
          <p:nvPr/>
        </p:nvSpPr>
        <p:spPr>
          <a:xfrm>
            <a:off x="7086222" y="2146821"/>
            <a:ext cx="1742251" cy="17422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/>
              <a:t>50 kg</a:t>
            </a:r>
            <a:endParaRPr lang="cs-CZ" sz="3200" dirty="0"/>
          </a:p>
        </p:txBody>
      </p:sp>
      <p:cxnSp>
        <p:nvCxnSpPr>
          <p:cNvPr id="38" name="Přímá spojnice 37"/>
          <p:cNvCxnSpPr/>
          <p:nvPr/>
        </p:nvCxnSpPr>
        <p:spPr>
          <a:xfrm flipV="1">
            <a:off x="7957348" y="1889891"/>
            <a:ext cx="0" cy="25693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7957346" y="1822551"/>
            <a:ext cx="0" cy="2638944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6751810" y="1408821"/>
            <a:ext cx="1205536" cy="1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ovéPole 45"/>
          <p:cNvSpPr txBox="1"/>
          <p:nvPr/>
        </p:nvSpPr>
        <p:spPr>
          <a:xfrm>
            <a:off x="4528749" y="947157"/>
            <a:ext cx="1103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1,5 m</a:t>
            </a:r>
            <a:endParaRPr lang="cs-CZ" sz="2400" b="1" dirty="0"/>
          </a:p>
        </p:txBody>
      </p:sp>
      <p:cxnSp>
        <p:nvCxnSpPr>
          <p:cNvPr id="20" name="Přímá spojnice 19"/>
          <p:cNvCxnSpPr/>
          <p:nvPr/>
        </p:nvCxnSpPr>
        <p:spPr>
          <a:xfrm>
            <a:off x="1569074" y="1234844"/>
            <a:ext cx="5256" cy="6550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7957346" y="1156092"/>
            <a:ext cx="1" cy="7219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702167" y="5605472"/>
            <a:ext cx="7759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Těleso udržíme v rovnováze silou 100 N.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0979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Dvojzvratná páka v praxi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Dvojzvratná páka je ukryta a využívána k zvětšení účinku síly např. v těchto tělesech:</a:t>
            </a:r>
          </a:p>
          <a:p>
            <a:r>
              <a:rPr lang="cs-CZ" dirty="0" smtClean="0"/>
              <a:t>klíč k utahování šroubů a matic</a:t>
            </a:r>
          </a:p>
          <a:p>
            <a:r>
              <a:rPr lang="cs-CZ" dirty="0" smtClean="0"/>
              <a:t>nadzvednutí těles pomocí podepřené tyče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097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vecheta\AppData\Local\Microsoft\Windows\Temporary Internet Files\Content.IE5\BPSPLVC2\MC90044128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734" y="3136262"/>
            <a:ext cx="3657143" cy="36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Šestiúhelník 4"/>
          <p:cNvSpPr/>
          <p:nvPr/>
        </p:nvSpPr>
        <p:spPr>
          <a:xfrm rot="2375889">
            <a:off x="5522074" y="3571516"/>
            <a:ext cx="691860" cy="63864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5"/>
          <p:cNvCxnSpPr/>
          <p:nvPr/>
        </p:nvCxnSpPr>
        <p:spPr>
          <a:xfrm flipH="1">
            <a:off x="4785527" y="3566354"/>
            <a:ext cx="1107728" cy="122413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H="1">
            <a:off x="5784226" y="2988435"/>
            <a:ext cx="1107728" cy="1224136"/>
          </a:xfrm>
          <a:prstGeom prst="line">
            <a:avLst/>
          </a:prstGeom>
          <a:ln w="635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H="1">
            <a:off x="7836046" y="5402558"/>
            <a:ext cx="553864" cy="612068"/>
          </a:xfrm>
          <a:prstGeom prst="line">
            <a:avLst/>
          </a:prstGeom>
          <a:ln w="635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5693116" y="3646852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/>
              <a:t>x</a:t>
            </a:r>
            <a:endParaRPr lang="cs-CZ" sz="2800" b="1" dirty="0"/>
          </a:p>
        </p:txBody>
      </p:sp>
      <p:pic>
        <p:nvPicPr>
          <p:cNvPr id="3074" name="Picture 2" descr="C:\Users\rvecheta\AppData\Local\Microsoft\Windows\Temporary Internet Files\Content.IE5\KTC37IVX\MC90035168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053" y="182061"/>
            <a:ext cx="1663356" cy="252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1008770" y="1268760"/>
            <a:ext cx="3258945" cy="1065992"/>
          </a:xfrm>
          <a:prstGeom prst="line">
            <a:avLst/>
          </a:prstGeom>
          <a:ln w="1016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244348" y="2633826"/>
            <a:ext cx="7351988" cy="75094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ál 21"/>
          <p:cNvSpPr/>
          <p:nvPr/>
        </p:nvSpPr>
        <p:spPr>
          <a:xfrm>
            <a:off x="3131840" y="2129769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5" name="Přímá spojnice 24"/>
          <p:cNvCxnSpPr/>
          <p:nvPr/>
        </p:nvCxnSpPr>
        <p:spPr>
          <a:xfrm flipH="1">
            <a:off x="3635896" y="2325833"/>
            <a:ext cx="603672" cy="1844239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 flipV="1">
            <a:off x="720738" y="1255894"/>
            <a:ext cx="288032" cy="732946"/>
          </a:xfrm>
          <a:prstGeom prst="line">
            <a:avLst/>
          </a:prstGeom>
          <a:ln w="635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ovéPole 1"/>
          <p:cNvSpPr txBox="1"/>
          <p:nvPr/>
        </p:nvSpPr>
        <p:spPr>
          <a:xfrm>
            <a:off x="1008771" y="6014626"/>
            <a:ext cx="3131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http://office.microsoft.com</a:t>
            </a:r>
          </a:p>
        </p:txBody>
      </p:sp>
    </p:spTree>
    <p:extLst>
      <p:ext uri="{BB962C8B-B14F-4D97-AF65-F5344CB8AC3E}">
        <p14:creationId xmlns:p14="http://schemas.microsoft.com/office/powerpoint/2010/main" val="183630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Rovnoramenná páka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Zvláštním případem dvojzvratné páky je </a:t>
            </a:r>
            <a:r>
              <a:rPr lang="cs-CZ" b="1" dirty="0" smtClean="0"/>
              <a:t>páka rovnoramenná</a:t>
            </a:r>
            <a:r>
              <a:rPr lang="cs-CZ" dirty="0" smtClean="0"/>
              <a:t>, která má obě ramena stejně dlouhá.</a:t>
            </a:r>
          </a:p>
          <a:p>
            <a:pPr marL="0" indent="0">
              <a:buNone/>
            </a:pPr>
            <a:r>
              <a:rPr lang="cs-CZ" dirty="0" smtClean="0"/>
              <a:t>Je v rovnováze, pokud jsou na obou koncích páky </a:t>
            </a:r>
            <a:r>
              <a:rPr lang="cs-CZ" b="1" dirty="0" smtClean="0"/>
              <a:t>stejně velké síly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Využití: např. při </a:t>
            </a:r>
            <a:r>
              <a:rPr lang="cs-CZ" b="1" dirty="0" smtClean="0"/>
              <a:t>porovnávání hmotnosti</a:t>
            </a:r>
            <a:r>
              <a:rPr lang="cs-CZ" dirty="0" smtClean="0"/>
              <a:t> těles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432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4800" dirty="0" smtClean="0"/>
              <a:t>Jednoduché stroje</a:t>
            </a:r>
          </a:p>
          <a:p>
            <a:pPr marL="0" indent="0">
              <a:buNone/>
            </a:pPr>
            <a:r>
              <a:rPr lang="cs-CZ" sz="4800" dirty="0"/>
              <a:t>Opakování učiva o momentu síly</a:t>
            </a:r>
          </a:p>
          <a:p>
            <a:pPr marL="0" indent="0">
              <a:buNone/>
            </a:pPr>
            <a:r>
              <a:rPr lang="cs-CZ" sz="4800" dirty="0" smtClean="0"/>
              <a:t>Páka</a:t>
            </a:r>
          </a:p>
          <a:p>
            <a:pPr marL="0" indent="0">
              <a:buNone/>
            </a:pPr>
            <a:r>
              <a:rPr lang="cs-CZ" sz="4800" dirty="0" smtClean="0"/>
              <a:t>Jednozvratná páka a její využití</a:t>
            </a:r>
          </a:p>
          <a:p>
            <a:pPr marL="0" indent="0">
              <a:buNone/>
            </a:pPr>
            <a:r>
              <a:rPr lang="cs-CZ" sz="4800" dirty="0" smtClean="0"/>
              <a:t>Dvojzvratná páka a její využití</a:t>
            </a:r>
          </a:p>
          <a:p>
            <a:pPr marL="0" indent="0">
              <a:buNone/>
            </a:pPr>
            <a:r>
              <a:rPr lang="cs-CZ" sz="4800" dirty="0" smtClean="0"/>
              <a:t>Rovnoramenná páka</a:t>
            </a:r>
          </a:p>
          <a:p>
            <a:endParaRPr lang="cs-CZ" sz="4800" dirty="0" smtClean="0"/>
          </a:p>
          <a:p>
            <a:endParaRPr lang="cs-CZ" sz="4800" dirty="0" smtClean="0"/>
          </a:p>
          <a:p>
            <a:pPr marL="0" indent="0">
              <a:buNone/>
            </a:pPr>
            <a:endParaRPr lang="cs-CZ" sz="4800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692696"/>
            <a:ext cx="3096344" cy="525658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b="1" dirty="0" smtClean="0"/>
              <a:t>Rovnoramenné váhy</a:t>
            </a:r>
            <a:r>
              <a:rPr lang="cs-CZ" dirty="0" smtClean="0"/>
              <a:t> jsou velmi citlivé a proto se využívají k velmi přesnému vážení v laboratořích, lékárnách, k vážení drahých kovů, apod. </a:t>
            </a:r>
            <a:endParaRPr lang="cs-CZ" dirty="0"/>
          </a:p>
        </p:txBody>
      </p:sp>
      <p:pic>
        <p:nvPicPr>
          <p:cNvPr id="5122" name="Picture 2" descr="http://teorie-grafu.cz/procvicovani/img/vahy-a-zavazi/vah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97" y="908720"/>
            <a:ext cx="5184576" cy="482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3640197" y="5949280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http://teorie-grafu.cz/procvicovani/vahy-a-zavazi.php</a:t>
            </a:r>
          </a:p>
        </p:txBody>
      </p:sp>
    </p:spTree>
    <p:extLst>
      <p:ext uri="{BB962C8B-B14F-4D97-AF65-F5344CB8AC3E}">
        <p14:creationId xmlns:p14="http://schemas.microsoft.com/office/powerpoint/2010/main" val="249905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3816" y="469706"/>
            <a:ext cx="8229600" cy="5688632"/>
          </a:xfrm>
          <a:solidFill>
            <a:schemeClr val="bg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cs-CZ" b="1" u="sng" dirty="0" smtClean="0"/>
              <a:t>Rovnoramenná páka</a:t>
            </a:r>
          </a:p>
          <a:p>
            <a:pPr marL="0" indent="0">
              <a:buNone/>
            </a:pPr>
            <a:r>
              <a:rPr lang="cs-CZ" smtClean="0"/>
              <a:t> - dvojzvratná </a:t>
            </a:r>
            <a:r>
              <a:rPr lang="cs-CZ" dirty="0" smtClean="0"/>
              <a:t>páka</a:t>
            </a:r>
            <a:r>
              <a:rPr lang="cs-CZ" smtClean="0"/>
              <a:t>, která má </a:t>
            </a:r>
            <a:r>
              <a:rPr lang="cs-CZ" dirty="0" smtClean="0"/>
              <a:t>obě ramena stejně dlouhá.</a:t>
            </a:r>
          </a:p>
          <a:p>
            <a:pPr marL="0" indent="0">
              <a:buNone/>
            </a:pPr>
            <a:r>
              <a:rPr lang="cs-CZ" dirty="0" smtClean="0"/>
              <a:t>Je v rovnováze, pokud na obou koncích páky působí </a:t>
            </a:r>
            <a:r>
              <a:rPr lang="cs-CZ" b="1" dirty="0" smtClean="0"/>
              <a:t>stejně velké síly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Využití: např. při </a:t>
            </a:r>
            <a:r>
              <a:rPr lang="cs-CZ" b="1" dirty="0" smtClean="0"/>
              <a:t>porovnávání hmotnosti</a:t>
            </a:r>
            <a:r>
              <a:rPr lang="cs-CZ" dirty="0" smtClean="0"/>
              <a:t> těles, rovnoramenné váhy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4154560" y="4273862"/>
            <a:ext cx="3688678" cy="3052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vnoramenný trojúhelník 5"/>
          <p:cNvSpPr/>
          <p:nvPr/>
        </p:nvSpPr>
        <p:spPr>
          <a:xfrm>
            <a:off x="5782875" y="4273862"/>
            <a:ext cx="432048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54" name="Skupina 53"/>
          <p:cNvGrpSpPr/>
          <p:nvPr/>
        </p:nvGrpSpPr>
        <p:grpSpPr>
          <a:xfrm>
            <a:off x="3650504" y="4289126"/>
            <a:ext cx="1008112" cy="1332148"/>
            <a:chOff x="1112370" y="4437112"/>
            <a:chExt cx="1008112" cy="1332148"/>
          </a:xfrm>
        </p:grpSpPr>
        <p:sp>
          <p:nvSpPr>
            <p:cNvPr id="52" name="Ovál 51"/>
            <p:cNvSpPr/>
            <p:nvPr/>
          </p:nvSpPr>
          <p:spPr>
            <a:xfrm>
              <a:off x="1112370" y="5409220"/>
              <a:ext cx="1008112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3" name="Rovnoramenný trojúhelník 52"/>
            <p:cNvSpPr/>
            <p:nvPr/>
          </p:nvSpPr>
          <p:spPr>
            <a:xfrm>
              <a:off x="1115616" y="4437112"/>
              <a:ext cx="1004866" cy="11521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55" name="Skupina 54"/>
          <p:cNvGrpSpPr/>
          <p:nvPr/>
        </p:nvGrpSpPr>
        <p:grpSpPr>
          <a:xfrm>
            <a:off x="7296791" y="4293845"/>
            <a:ext cx="1008112" cy="1332148"/>
            <a:chOff x="1112370" y="4437112"/>
            <a:chExt cx="1008112" cy="1332148"/>
          </a:xfrm>
        </p:grpSpPr>
        <p:sp>
          <p:nvSpPr>
            <p:cNvPr id="56" name="Ovál 55"/>
            <p:cNvSpPr/>
            <p:nvPr/>
          </p:nvSpPr>
          <p:spPr>
            <a:xfrm>
              <a:off x="1112370" y="5409220"/>
              <a:ext cx="1008112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7" name="Rovnoramenný trojúhelník 56"/>
            <p:cNvSpPr/>
            <p:nvPr/>
          </p:nvSpPr>
          <p:spPr>
            <a:xfrm>
              <a:off x="1115616" y="4437112"/>
              <a:ext cx="1004866" cy="115212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cxnSp>
        <p:nvCxnSpPr>
          <p:cNvPr id="9" name="Přímá spojnice 8"/>
          <p:cNvCxnSpPr/>
          <p:nvPr/>
        </p:nvCxnSpPr>
        <p:spPr>
          <a:xfrm>
            <a:off x="4156183" y="5441254"/>
            <a:ext cx="0" cy="56240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7822704" y="5441254"/>
            <a:ext cx="0" cy="537662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4752432" y="3855003"/>
            <a:ext cx="445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</a:t>
            </a:r>
            <a:endParaRPr lang="cs-CZ" sz="2400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6639415" y="3855002"/>
            <a:ext cx="464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</a:t>
            </a:r>
            <a:endParaRPr lang="cs-CZ" sz="2400" b="1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4366953" y="5625993"/>
            <a:ext cx="770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278835" y="5660680"/>
            <a:ext cx="477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5752557" y="3665817"/>
            <a:ext cx="462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O</a:t>
            </a:r>
          </a:p>
        </p:txBody>
      </p:sp>
      <p:sp>
        <p:nvSpPr>
          <p:cNvPr id="58" name="Obdélník 57"/>
          <p:cNvSpPr/>
          <p:nvPr/>
        </p:nvSpPr>
        <p:spPr>
          <a:xfrm>
            <a:off x="3940159" y="5040412"/>
            <a:ext cx="432048" cy="3912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vál 58"/>
          <p:cNvSpPr/>
          <p:nvPr/>
        </p:nvSpPr>
        <p:spPr>
          <a:xfrm>
            <a:off x="7569664" y="4999879"/>
            <a:ext cx="462366" cy="4623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18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office.microsoft.com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teorie-grafu.cz/procvicovani/vahy-a-zavazi.php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673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Jednoduché stroje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Jednoduché stroje </a:t>
            </a:r>
            <a:r>
              <a:rPr lang="cs-CZ" dirty="0" smtClean="0"/>
              <a:t>jsou zařízení, která </a:t>
            </a:r>
            <a:r>
              <a:rPr lang="cs-CZ" b="1" dirty="0" smtClean="0"/>
              <a:t>usnadňují práci</a:t>
            </a:r>
            <a:r>
              <a:rPr lang="cs-CZ" dirty="0" smtClean="0"/>
              <a:t> tím, že většinou zmenšují sílu potřebnou k jejímu vykonání.</a:t>
            </a:r>
          </a:p>
          <a:p>
            <a:pPr marL="0" indent="0">
              <a:buNone/>
            </a:pPr>
            <a:r>
              <a:rPr lang="cs-CZ" dirty="0" smtClean="0"/>
              <a:t>Tvoří </a:t>
            </a:r>
            <a:r>
              <a:rPr lang="cs-CZ" b="1" dirty="0" smtClean="0"/>
              <a:t>základní prvky </a:t>
            </a:r>
            <a:r>
              <a:rPr lang="cs-CZ" dirty="0" smtClean="0"/>
              <a:t>složitějších </a:t>
            </a:r>
            <a:r>
              <a:rPr lang="cs-CZ" b="1" dirty="0" smtClean="0"/>
              <a:t>mechanismů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Mezi jednoduché stroje patří:</a:t>
            </a:r>
          </a:p>
          <a:p>
            <a:r>
              <a:rPr lang="cs-CZ" dirty="0" smtClean="0"/>
              <a:t>páka </a:t>
            </a:r>
            <a:endParaRPr lang="cs-CZ" dirty="0" smtClean="0"/>
          </a:p>
          <a:p>
            <a:r>
              <a:rPr lang="cs-CZ" dirty="0"/>
              <a:t>k</a:t>
            </a:r>
            <a:r>
              <a:rPr lang="cs-CZ" dirty="0" smtClean="0"/>
              <a:t>ladka</a:t>
            </a:r>
            <a:endParaRPr lang="cs-CZ" dirty="0" smtClean="0"/>
          </a:p>
          <a:p>
            <a:r>
              <a:rPr lang="cs-CZ" dirty="0"/>
              <a:t>k</a:t>
            </a:r>
            <a:r>
              <a:rPr lang="cs-CZ" dirty="0" smtClean="0"/>
              <a:t>olo </a:t>
            </a:r>
            <a:r>
              <a:rPr lang="cs-CZ" dirty="0" smtClean="0"/>
              <a:t>na hřídeli</a:t>
            </a:r>
          </a:p>
          <a:p>
            <a:r>
              <a:rPr lang="cs-CZ" dirty="0"/>
              <a:t>n</a:t>
            </a:r>
            <a:r>
              <a:rPr lang="cs-CZ" dirty="0" smtClean="0"/>
              <a:t>akloněná </a:t>
            </a:r>
            <a:r>
              <a:rPr lang="cs-CZ" dirty="0" smtClean="0"/>
              <a:t>rovina</a:t>
            </a:r>
          </a:p>
          <a:p>
            <a:r>
              <a:rPr lang="cs-CZ" dirty="0"/>
              <a:t>š</a:t>
            </a:r>
            <a:r>
              <a:rPr lang="cs-CZ" dirty="0" smtClean="0"/>
              <a:t>roub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447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b="1" u="sng" dirty="0" smtClean="0"/>
              <a:t>Jednoduché stroje </a:t>
            </a:r>
          </a:p>
          <a:p>
            <a:pPr marL="0" indent="0">
              <a:buNone/>
            </a:pPr>
            <a:r>
              <a:rPr lang="cs-CZ" dirty="0" smtClean="0"/>
              <a:t>jsou zařízení, která </a:t>
            </a:r>
            <a:r>
              <a:rPr lang="cs-CZ" b="1" dirty="0" smtClean="0"/>
              <a:t>usnadňují práci</a:t>
            </a:r>
            <a:r>
              <a:rPr lang="cs-CZ" dirty="0" smtClean="0"/>
              <a:t> tím, že většinou zmenšují sílu potřebnou k jejímu vykonání.</a:t>
            </a:r>
          </a:p>
          <a:p>
            <a:pPr marL="0" indent="0">
              <a:buNone/>
            </a:pPr>
            <a:r>
              <a:rPr lang="cs-CZ" dirty="0" smtClean="0"/>
              <a:t>Patří mezi ně:</a:t>
            </a:r>
          </a:p>
          <a:p>
            <a:r>
              <a:rPr lang="cs-CZ" dirty="0" smtClean="0"/>
              <a:t>páka </a:t>
            </a:r>
          </a:p>
          <a:p>
            <a:r>
              <a:rPr lang="cs-CZ" dirty="0"/>
              <a:t>k</a:t>
            </a:r>
            <a:r>
              <a:rPr lang="cs-CZ" dirty="0" smtClean="0"/>
              <a:t>ladka</a:t>
            </a:r>
          </a:p>
          <a:p>
            <a:r>
              <a:rPr lang="cs-CZ" dirty="0"/>
              <a:t>k</a:t>
            </a:r>
            <a:r>
              <a:rPr lang="cs-CZ" dirty="0" smtClean="0"/>
              <a:t>olo na hřídeli</a:t>
            </a:r>
          </a:p>
          <a:p>
            <a:r>
              <a:rPr lang="cs-CZ" dirty="0"/>
              <a:t>n</a:t>
            </a:r>
            <a:r>
              <a:rPr lang="cs-CZ" dirty="0" smtClean="0"/>
              <a:t>akloněná rovina, klín</a:t>
            </a:r>
          </a:p>
          <a:p>
            <a:r>
              <a:rPr lang="cs-CZ" dirty="0"/>
              <a:t>š</a:t>
            </a:r>
            <a:r>
              <a:rPr lang="cs-CZ" dirty="0" smtClean="0"/>
              <a:t>roub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90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Moment síly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i="1" dirty="0" smtClean="0"/>
              <a:t>Opakování:</a:t>
            </a:r>
          </a:p>
          <a:p>
            <a:pPr marL="0" indent="0">
              <a:buNone/>
            </a:pPr>
            <a:r>
              <a:rPr lang="cs-CZ" b="1" dirty="0" smtClean="0"/>
              <a:t>Moment síly M </a:t>
            </a:r>
            <a:r>
              <a:rPr lang="cs-CZ" dirty="0" smtClean="0"/>
              <a:t>je fyzikální veličina, která vyjadřuje </a:t>
            </a:r>
            <a:r>
              <a:rPr lang="cs-CZ" b="1" dirty="0" smtClean="0"/>
              <a:t>otáčivé účinky síly </a:t>
            </a:r>
            <a:r>
              <a:rPr lang="cs-CZ" dirty="0" smtClean="0"/>
              <a:t>na těleso.</a:t>
            </a:r>
          </a:p>
          <a:p>
            <a:pPr marL="0" indent="0">
              <a:buNone/>
            </a:pPr>
            <a:r>
              <a:rPr lang="cs-CZ" dirty="0" smtClean="0"/>
              <a:t>Její velikost zjistíme jako součin velikosti síly a jejího ramene.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 = F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cs-CZ" dirty="0" smtClean="0"/>
              <a:t>	      </a:t>
            </a:r>
            <a:r>
              <a:rPr lang="cs-CZ" sz="2000" dirty="0" smtClean="0"/>
              <a:t>Jednotka:</a:t>
            </a:r>
            <a:r>
              <a:rPr lang="cs-CZ" dirty="0" smtClean="0"/>
              <a:t> </a:t>
            </a:r>
            <a:r>
              <a:rPr lang="cs-CZ" b="1" dirty="0" err="1" smtClean="0"/>
              <a:t>Nm</a:t>
            </a:r>
            <a:r>
              <a:rPr lang="cs-CZ" b="1" dirty="0" smtClean="0"/>
              <a:t> … </a:t>
            </a:r>
            <a:r>
              <a:rPr lang="cs-CZ" b="1" dirty="0" err="1" smtClean="0"/>
              <a:t>newtonmetr</a:t>
            </a: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Pokud je páka </a:t>
            </a:r>
            <a:r>
              <a:rPr lang="cs-CZ" b="1" dirty="0" smtClean="0"/>
              <a:t>v rovnováze</a:t>
            </a:r>
            <a:r>
              <a:rPr lang="cs-CZ" dirty="0" smtClean="0"/>
              <a:t>, pak se </a:t>
            </a:r>
            <a:r>
              <a:rPr lang="cs-CZ" b="1" dirty="0" smtClean="0"/>
              <a:t>součet</a:t>
            </a:r>
            <a:r>
              <a:rPr lang="cs-CZ" dirty="0" smtClean="0"/>
              <a:t> </a:t>
            </a:r>
            <a:r>
              <a:rPr lang="cs-CZ" b="1" dirty="0" smtClean="0"/>
              <a:t>momentů</a:t>
            </a:r>
            <a:r>
              <a:rPr lang="cs-CZ" dirty="0" smtClean="0"/>
              <a:t> všech sil působících na páku </a:t>
            </a:r>
            <a:r>
              <a:rPr lang="cs-CZ" b="1" dirty="0" smtClean="0"/>
              <a:t>rovná nule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285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Moment síly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i="1" dirty="0" smtClean="0"/>
              <a:t>Opakování:</a:t>
            </a:r>
          </a:p>
          <a:p>
            <a:pPr marL="0" indent="0">
              <a:buNone/>
            </a:pPr>
            <a:r>
              <a:rPr lang="cs-CZ" dirty="0" smtClean="0"/>
              <a:t>Kolikrát je</a:t>
            </a:r>
            <a:r>
              <a:rPr lang="cs-CZ" b="1" dirty="0" smtClean="0"/>
              <a:t> rameno jedné síly delší </a:t>
            </a:r>
            <a:r>
              <a:rPr lang="cs-CZ" dirty="0" smtClean="0"/>
              <a:t>než rameno druhé síly</a:t>
            </a:r>
            <a:r>
              <a:rPr lang="cs-CZ" b="1" dirty="0" smtClean="0"/>
              <a:t>, </a:t>
            </a:r>
            <a:r>
              <a:rPr lang="cs-CZ" dirty="0" smtClean="0"/>
              <a:t>tolikrát může být první </a:t>
            </a:r>
            <a:r>
              <a:rPr lang="cs-CZ" b="1" dirty="0" smtClean="0"/>
              <a:t>síla menší, </a:t>
            </a:r>
            <a:r>
              <a:rPr lang="cs-CZ" dirty="0" smtClean="0"/>
              <a:t>aby páka byla v rovnováze</a:t>
            </a:r>
            <a:r>
              <a:rPr lang="cs-CZ" b="1" dirty="0" smtClean="0"/>
              <a:t>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Páku proto používáme </a:t>
            </a:r>
            <a:r>
              <a:rPr lang="cs-CZ" b="1" dirty="0" smtClean="0"/>
              <a:t>ke zvětšení působení síly, </a:t>
            </a:r>
            <a:r>
              <a:rPr lang="cs-CZ" dirty="0" smtClean="0"/>
              <a:t>např. při zvedání těles.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19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7956" y="980728"/>
            <a:ext cx="7945340" cy="5040560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cs-CZ" b="1" u="sng" dirty="0" smtClean="0"/>
              <a:t>Moment síly</a:t>
            </a:r>
          </a:p>
          <a:p>
            <a:pPr marL="0" indent="0">
              <a:buNone/>
            </a:pPr>
            <a:r>
              <a:rPr lang="cs-CZ" dirty="0" smtClean="0"/>
              <a:t>Otáčivý účinek síly na těleso vyjadřuje veličina</a:t>
            </a:r>
            <a:endParaRPr lang="cs-CZ" dirty="0"/>
          </a:p>
          <a:p>
            <a:pPr marL="0" indent="0">
              <a:buNone/>
            </a:pPr>
            <a:r>
              <a:rPr lang="cs-CZ" b="1" dirty="0" smtClean="0"/>
              <a:t>moment síly</a:t>
            </a:r>
            <a:r>
              <a:rPr lang="cs-CZ" dirty="0" smtClean="0"/>
              <a:t>: </a:t>
            </a: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 = F </a:t>
            </a: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</a:p>
          <a:p>
            <a:pPr marL="0" indent="0">
              <a:buNone/>
            </a:pPr>
            <a:endParaRPr lang="cs-CZ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dirty="0" smtClean="0">
                <a:solidFill>
                  <a:schemeClr val="tx1"/>
                </a:solidFill>
              </a:rPr>
              <a:t>Jednotka: </a:t>
            </a:r>
            <a:r>
              <a:rPr lang="cs-CZ" dirty="0" err="1" smtClean="0">
                <a:solidFill>
                  <a:schemeClr val="tx1"/>
                </a:solidFill>
              </a:rPr>
              <a:t>newtonmetr</a:t>
            </a:r>
            <a:r>
              <a:rPr lang="cs-CZ" dirty="0" smtClean="0">
                <a:solidFill>
                  <a:schemeClr val="tx1"/>
                </a:solidFill>
              </a:rPr>
              <a:t> … </a:t>
            </a:r>
            <a:r>
              <a:rPr lang="cs-CZ" dirty="0" err="1" smtClean="0">
                <a:solidFill>
                  <a:schemeClr val="tx1"/>
                </a:solidFill>
              </a:rPr>
              <a:t>Nm</a:t>
            </a:r>
            <a:endParaRPr lang="cs-CZ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Páka</a:t>
            </a:r>
          </a:p>
          <a:p>
            <a:pPr marL="0" indent="0">
              <a:buNone/>
            </a:pPr>
            <a:r>
              <a:rPr lang="cs-CZ" dirty="0"/>
              <a:t>Páka je tyč otočná kolem osy kolmé k tyči.</a:t>
            </a:r>
          </a:p>
          <a:p>
            <a:pPr marL="0" indent="0">
              <a:buNone/>
            </a:pPr>
            <a:r>
              <a:rPr lang="cs-CZ" dirty="0"/>
              <a:t>Rozlišujeme páku jednozvratnou a dvojzvratnou.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Čárový popisek 1 (bez ohraničení) 6"/>
          <p:cNvSpPr/>
          <p:nvPr/>
        </p:nvSpPr>
        <p:spPr>
          <a:xfrm>
            <a:off x="5662059" y="2348880"/>
            <a:ext cx="1872208" cy="360040"/>
          </a:xfrm>
          <a:prstGeom prst="callout1">
            <a:avLst>
              <a:gd name="adj1" fmla="val 18750"/>
              <a:gd name="adj2" fmla="val -8333"/>
              <a:gd name="adj3" fmla="val -1995"/>
              <a:gd name="adj4" fmla="val -70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rameno síly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6" name="Čárový popisek 1 (bez ohraničení) 5"/>
          <p:cNvSpPr/>
          <p:nvPr/>
        </p:nvSpPr>
        <p:spPr>
          <a:xfrm>
            <a:off x="5648449" y="2900611"/>
            <a:ext cx="1872208" cy="360040"/>
          </a:xfrm>
          <a:prstGeom prst="callout1">
            <a:avLst>
              <a:gd name="adj1" fmla="val 18750"/>
              <a:gd name="adj2" fmla="val -8333"/>
              <a:gd name="adj3" fmla="val -126900"/>
              <a:gd name="adj4" fmla="val -10834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velikost síly</a:t>
            </a:r>
            <a:endParaRPr lang="cs-CZ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9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Páka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59108" y="1770173"/>
            <a:ext cx="7945340" cy="7227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Páka je tyč otočná kolem osy kolmé k </a:t>
            </a:r>
            <a:r>
              <a:rPr lang="cs-CZ" dirty="0" smtClean="0"/>
              <a:t>tyči.</a:t>
            </a:r>
            <a:endParaRPr lang="cs-CZ" dirty="0"/>
          </a:p>
        </p:txBody>
      </p:sp>
      <p:grpSp>
        <p:nvGrpSpPr>
          <p:cNvPr id="5" name="Skupina 4"/>
          <p:cNvGrpSpPr/>
          <p:nvPr/>
        </p:nvGrpSpPr>
        <p:grpSpPr>
          <a:xfrm>
            <a:off x="5076056" y="3084005"/>
            <a:ext cx="3672408" cy="1576892"/>
            <a:chOff x="5076056" y="3084005"/>
            <a:chExt cx="3672408" cy="1576892"/>
          </a:xfrm>
        </p:grpSpPr>
        <p:cxnSp>
          <p:nvCxnSpPr>
            <p:cNvPr id="28" name="Přímá spojnice 27"/>
            <p:cNvCxnSpPr/>
            <p:nvPr/>
          </p:nvCxnSpPr>
          <p:spPr>
            <a:xfrm flipV="1">
              <a:off x="5292080" y="3084005"/>
              <a:ext cx="3456384" cy="86255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vnoramenný trojúhelník 31"/>
            <p:cNvSpPr/>
            <p:nvPr/>
          </p:nvSpPr>
          <p:spPr>
            <a:xfrm>
              <a:off x="5076056" y="3946555"/>
              <a:ext cx="432048" cy="71434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0" name="TextovéPole 39"/>
            <p:cNvSpPr txBox="1"/>
            <p:nvPr/>
          </p:nvSpPr>
          <p:spPr>
            <a:xfrm>
              <a:off x="5123604" y="3483913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O</a:t>
              </a:r>
              <a:endParaRPr lang="cs-CZ" dirty="0"/>
            </a:p>
          </p:txBody>
        </p:sp>
      </p:grpSp>
      <p:grpSp>
        <p:nvGrpSpPr>
          <p:cNvPr id="4" name="Skupina 3"/>
          <p:cNvGrpSpPr/>
          <p:nvPr/>
        </p:nvGrpSpPr>
        <p:grpSpPr>
          <a:xfrm>
            <a:off x="487314" y="2735273"/>
            <a:ext cx="5616624" cy="1120037"/>
            <a:chOff x="487314" y="2735273"/>
            <a:chExt cx="5616624" cy="1120037"/>
          </a:xfrm>
        </p:grpSpPr>
        <p:cxnSp>
          <p:nvCxnSpPr>
            <p:cNvPr id="29" name="Přímá spojnice 28"/>
            <p:cNvCxnSpPr/>
            <p:nvPr/>
          </p:nvCxnSpPr>
          <p:spPr>
            <a:xfrm>
              <a:off x="487314" y="3140968"/>
              <a:ext cx="56166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ovnoramenný trojúhelník 34"/>
            <p:cNvSpPr/>
            <p:nvPr/>
          </p:nvSpPr>
          <p:spPr>
            <a:xfrm>
              <a:off x="3171380" y="3140968"/>
              <a:ext cx="432048" cy="71434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3218928" y="2735273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O</a:t>
              </a:r>
              <a:endParaRPr lang="cs-CZ" dirty="0"/>
            </a:p>
          </p:txBody>
        </p:sp>
      </p:grpSp>
      <p:grpSp>
        <p:nvGrpSpPr>
          <p:cNvPr id="6" name="Skupina 5"/>
          <p:cNvGrpSpPr/>
          <p:nvPr/>
        </p:nvGrpSpPr>
        <p:grpSpPr>
          <a:xfrm>
            <a:off x="482624" y="3658688"/>
            <a:ext cx="5472608" cy="1787225"/>
            <a:chOff x="482624" y="3658688"/>
            <a:chExt cx="5472608" cy="1787225"/>
          </a:xfrm>
        </p:grpSpPr>
        <p:cxnSp>
          <p:nvCxnSpPr>
            <p:cNvPr id="30" name="Přímá spojnice 29"/>
            <p:cNvCxnSpPr/>
            <p:nvPr/>
          </p:nvCxnSpPr>
          <p:spPr>
            <a:xfrm>
              <a:off x="482624" y="3658688"/>
              <a:ext cx="5472608" cy="1593556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ovnoramenný trojúhelník 35"/>
            <p:cNvSpPr/>
            <p:nvPr/>
          </p:nvSpPr>
          <p:spPr>
            <a:xfrm>
              <a:off x="3814762" y="4731571"/>
              <a:ext cx="432048" cy="71434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3" name="TextovéPole 42"/>
            <p:cNvSpPr txBox="1"/>
            <p:nvPr/>
          </p:nvSpPr>
          <p:spPr>
            <a:xfrm>
              <a:off x="3862310" y="4296942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O</a:t>
              </a:r>
              <a:endParaRPr lang="cs-CZ" dirty="0"/>
            </a:p>
          </p:txBody>
        </p:sp>
      </p:grpSp>
      <p:sp>
        <p:nvSpPr>
          <p:cNvPr id="57" name="Zástupný symbol pro obsah 2"/>
          <p:cNvSpPr txBox="1">
            <a:spLocks/>
          </p:cNvSpPr>
          <p:nvPr/>
        </p:nvSpPr>
        <p:spPr>
          <a:xfrm>
            <a:off x="659108" y="5650696"/>
            <a:ext cx="7945340" cy="7227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 smtClean="0"/>
              <a:t>Většinu úloh o páce řešíme tak, že zjišťujeme, za jakých podmínek je páka v rovnovážné </a:t>
            </a:r>
            <a:r>
              <a:rPr lang="cs-CZ" dirty="0" smtClean="0"/>
              <a:t>poloze.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528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Páka jednozvratná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Síly působí na jedné straně od osy otáčení. </a:t>
            </a:r>
            <a:endParaRPr lang="cs-CZ" dirty="0"/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811591" y="3170975"/>
            <a:ext cx="6264696" cy="151216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vnoramenný trojúhelník 4"/>
          <p:cNvSpPr/>
          <p:nvPr/>
        </p:nvSpPr>
        <p:spPr>
          <a:xfrm>
            <a:off x="513923" y="4702451"/>
            <a:ext cx="668822" cy="52150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6"/>
          <p:cNvCxnSpPr/>
          <p:nvPr/>
        </p:nvCxnSpPr>
        <p:spPr>
          <a:xfrm>
            <a:off x="848334" y="4683143"/>
            <a:ext cx="303286" cy="10816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33646" y="3819047"/>
            <a:ext cx="216024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7076287" y="3134629"/>
            <a:ext cx="216024" cy="864096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H="1" flipV="1">
            <a:off x="2863819" y="2286201"/>
            <a:ext cx="432048" cy="1804182"/>
          </a:xfrm>
          <a:prstGeom prst="line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707918" y="3566677"/>
            <a:ext cx="2443933" cy="582934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1064358" y="3998725"/>
            <a:ext cx="6227953" cy="151924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 rot="20772274">
            <a:off x="1630866" y="3392491"/>
            <a:ext cx="464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r´</a:t>
            </a:r>
            <a:endParaRPr lang="cs-CZ" sz="2400" b="1" dirty="0"/>
          </a:p>
        </p:txBody>
      </p:sp>
      <p:sp>
        <p:nvSpPr>
          <p:cNvPr id="14" name="TextovéPole 13"/>
          <p:cNvSpPr txBox="1"/>
          <p:nvPr/>
        </p:nvSpPr>
        <p:spPr>
          <a:xfrm rot="20704159">
            <a:off x="3799495" y="4333989"/>
            <a:ext cx="339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r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3094945" y="2672964"/>
            <a:ext cx="5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F´</a:t>
            </a:r>
            <a:endParaRPr lang="cs-CZ" sz="24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276942" y="3156747"/>
            <a:ext cx="27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F</a:t>
            </a:r>
            <a:endParaRPr lang="cs-CZ" sz="2400" b="1" dirty="0"/>
          </a:p>
        </p:txBody>
      </p:sp>
      <p:sp>
        <p:nvSpPr>
          <p:cNvPr id="23" name="Zástupný symbol pro obsah 2"/>
          <p:cNvSpPr txBox="1">
            <a:spLocks/>
          </p:cNvSpPr>
          <p:nvPr/>
        </p:nvSpPr>
        <p:spPr>
          <a:xfrm>
            <a:off x="4355976" y="4795654"/>
            <a:ext cx="4464496" cy="15856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 smtClean="0"/>
              <a:t>Páka je v rovnováze, když</a:t>
            </a:r>
          </a:p>
          <a:p>
            <a:pPr marL="0" indent="0">
              <a:buFont typeface="Arial" pitchFamily="34" charset="0"/>
              <a:buNone/>
            </a:pPr>
            <a:r>
              <a:rPr lang="cs-CZ" dirty="0" smtClean="0"/>
              <a:t>se momenty obou sil rovnají </a:t>
            </a:r>
          </a:p>
          <a:p>
            <a:pPr marL="0" indent="0" algn="ctr">
              <a:buFont typeface="Arial" pitchFamily="34" charset="0"/>
              <a:buNone/>
            </a:pP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= F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´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r´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385469" y="4410588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21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769</Words>
  <Application>Microsoft Office PowerPoint</Application>
  <PresentationFormat>Předvádění na obrazovce (4:3)</PresentationFormat>
  <Paragraphs>164</Paragraphs>
  <Slides>22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Motiv systému Office</vt:lpstr>
      <vt:lpstr>JEDNODUCHÉ STROJE PÁKA</vt:lpstr>
      <vt:lpstr>Obsah</vt:lpstr>
      <vt:lpstr>Jednoduché stroje</vt:lpstr>
      <vt:lpstr>Zápis do sešitu:</vt:lpstr>
      <vt:lpstr>Moment síly</vt:lpstr>
      <vt:lpstr>Moment síly</vt:lpstr>
      <vt:lpstr>Zápis do sešitu</vt:lpstr>
      <vt:lpstr>Páka</vt:lpstr>
      <vt:lpstr>Páka jednozvratná</vt:lpstr>
      <vt:lpstr>Páka jednozvratná</vt:lpstr>
      <vt:lpstr>Vypočítej, jak velkou silou udržíme těleso pomocí páky na obrázku  v rovnováze.</vt:lpstr>
      <vt:lpstr>Jednozvratná páka v praxi</vt:lpstr>
      <vt:lpstr>Prezentace aplikace PowerPoint</vt:lpstr>
      <vt:lpstr>Páka dvojzvratná</vt:lpstr>
      <vt:lpstr>Prezentace aplikace PowerPoint</vt:lpstr>
      <vt:lpstr>Vypočítej, jak velkou silou udržíme těleso pomocí páky na obrázku  v rovnováze.</vt:lpstr>
      <vt:lpstr>Dvojzvratná páka v praxi</vt:lpstr>
      <vt:lpstr>Prezentace aplikace PowerPoint</vt:lpstr>
      <vt:lpstr>Rovnoramenná páka</vt:lpstr>
      <vt:lpstr>Prezentace aplikace PowerPoint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110</cp:revision>
  <dcterms:created xsi:type="dcterms:W3CDTF">2011-11-19T16:06:41Z</dcterms:created>
  <dcterms:modified xsi:type="dcterms:W3CDTF">2012-04-19T10:51:56Z</dcterms:modified>
</cp:coreProperties>
</file>